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Default Extension="tiff" ContentType="image/tiff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92" r:id="rId4"/>
    <p:sldId id="258" r:id="rId5"/>
    <p:sldId id="293" r:id="rId6"/>
    <p:sldId id="265" r:id="rId7"/>
    <p:sldId id="277" r:id="rId8"/>
    <p:sldId id="295" r:id="rId9"/>
    <p:sldId id="267" r:id="rId10"/>
    <p:sldId id="269" r:id="rId11"/>
    <p:sldId id="294" r:id="rId12"/>
    <p:sldId id="276" r:id="rId13"/>
    <p:sldId id="274" r:id="rId14"/>
    <p:sldId id="289" r:id="rId15"/>
    <p:sldId id="278" r:id="rId16"/>
    <p:sldId id="290" r:id="rId17"/>
    <p:sldId id="291" r:id="rId18"/>
    <p:sldId id="279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F92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86401" autoAdjust="0"/>
  </p:normalViewPr>
  <p:slideViewPr>
    <p:cSldViewPr>
      <p:cViewPr>
        <p:scale>
          <a:sx n="125" d="100"/>
          <a:sy n="125" d="100"/>
        </p:scale>
        <p:origin x="156" y="-16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3D9DC-BC5B-4A15-81B8-8F6F05C03728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3F429-9A21-4A40-B08B-64568DB5D9E6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Sept 08 c2: LL</a:t>
            </a:r>
            <a:r>
              <a:rPr lang="en-AU" baseline="0" dirty="0" smtClean="0"/>
              <a:t> responses [3.82 – 6.22 ms].  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6</a:t>
            </a:fld>
            <a:endParaRPr lang="en-A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2014Sept08_C2</a:t>
            </a:r>
          </a:p>
          <a:p>
            <a:endParaRPr lang="en-AU" dirty="0" smtClean="0"/>
          </a:p>
          <a:p>
            <a:r>
              <a:rPr lang="en-AU" dirty="0" err="1" smtClean="0"/>
              <a:t>Bistrat</a:t>
            </a:r>
            <a:endParaRPr lang="en-AU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20</a:t>
            </a:fld>
            <a:endParaRPr lang="en-AU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2014Sept10_C2</a:t>
            </a:r>
          </a:p>
          <a:p>
            <a:r>
              <a:rPr lang="en-AU" dirty="0" smtClean="0"/>
              <a:t>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21</a:t>
            </a:fld>
            <a:endParaRPr lang="en-AU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2014Sept01_c46</a:t>
            </a:r>
          </a:p>
          <a:p>
            <a:endParaRPr lang="en-AU" dirty="0" smtClean="0"/>
          </a:p>
          <a:p>
            <a:r>
              <a:rPr lang="en-AU" dirty="0" smtClean="0"/>
              <a:t>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22</a:t>
            </a:fld>
            <a:endParaRPr lang="en-AU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2014Sept30_c2</a:t>
            </a:r>
          </a:p>
          <a:p>
            <a:endParaRPr lang="en-AU" dirty="0" smtClean="0"/>
          </a:p>
          <a:p>
            <a:r>
              <a:rPr lang="en-AU" dirty="0" smtClean="0"/>
              <a:t>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23</a:t>
            </a:fld>
            <a:endParaRPr lang="en-AU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2014May07</a:t>
            </a:r>
          </a:p>
          <a:p>
            <a:r>
              <a:rPr lang="en-AU" dirty="0" smtClean="0"/>
              <a:t>_c2</a:t>
            </a:r>
          </a:p>
          <a:p>
            <a:endParaRPr lang="en-AU" dirty="0" smtClean="0"/>
          </a:p>
          <a:p>
            <a:r>
              <a:rPr lang="en-AU" dirty="0" smtClean="0"/>
              <a:t>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24</a:t>
            </a:fld>
            <a:endParaRPr lang="en-AU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2014Sept01_c1</a:t>
            </a:r>
          </a:p>
          <a:p>
            <a:endParaRPr lang="en-AU" dirty="0" smtClean="0"/>
          </a:p>
          <a:p>
            <a:r>
              <a:rPr lang="en-AU" dirty="0" smtClean="0"/>
              <a:t>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25</a:t>
            </a:fld>
            <a:endParaRPr lang="en-AU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2014Sept04_c2</a:t>
            </a:r>
          </a:p>
          <a:p>
            <a:endParaRPr lang="en-AU" dirty="0" smtClean="0"/>
          </a:p>
          <a:p>
            <a:r>
              <a:rPr lang="en-AU" dirty="0" smtClean="0"/>
              <a:t>OFF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26</a:t>
            </a:fld>
            <a:endParaRPr lang="en-AU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2014Sept30_c1</a:t>
            </a:r>
          </a:p>
          <a:p>
            <a:endParaRPr lang="en-AU" dirty="0" smtClean="0"/>
          </a:p>
          <a:p>
            <a:r>
              <a:rPr lang="en-AU" dirty="0" smtClean="0"/>
              <a:t>OFF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27</a:t>
            </a:fld>
            <a:endParaRPr lang="en-AU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2014Sept17_c3</a:t>
            </a:r>
          </a:p>
          <a:p>
            <a:endParaRPr lang="en-AU" dirty="0" smtClean="0"/>
          </a:p>
          <a:p>
            <a:r>
              <a:rPr lang="en-AU" dirty="0" smtClean="0"/>
              <a:t>OFF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28</a:t>
            </a:fld>
            <a:endParaRPr lang="en-AU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2014Sept17_c3</a:t>
            </a:r>
          </a:p>
          <a:p>
            <a:endParaRPr lang="en-AU" dirty="0" smtClean="0"/>
          </a:p>
          <a:p>
            <a:r>
              <a:rPr lang="en-AU" dirty="0" smtClean="0"/>
              <a:t>OFF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29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Negative spikes (Sep30_c2)</a:t>
            </a:r>
          </a:p>
          <a:p>
            <a:r>
              <a:rPr lang="en-AU" smtClean="0"/>
              <a:t>Inhibitory response (Sep20_c2)</a:t>
            </a:r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7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Negative spikes (Sep30_c2)</a:t>
            </a:r>
          </a:p>
          <a:p>
            <a:r>
              <a:rPr lang="en-AU" dirty="0" smtClean="0"/>
              <a:t>Inhibitory response (Sep20_c2)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8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Single cell example: Sept 20 c1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10</a:t>
            </a:fld>
            <a:endParaRPr lang="en-A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Population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11</a:t>
            </a:fld>
            <a:endParaRPr lang="en-A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Validation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12</a:t>
            </a:fld>
            <a:endParaRPr lang="en-A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16</a:t>
            </a:fld>
            <a:endParaRPr lang="en-A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C1:</a:t>
            </a:r>
            <a:r>
              <a:rPr lang="en-AU" baseline="0" dirty="0" smtClean="0"/>
              <a:t> sep 30 c2</a:t>
            </a:r>
          </a:p>
          <a:p>
            <a:r>
              <a:rPr lang="en-AU" baseline="0" smtClean="0"/>
              <a:t>C2 sep 20 c2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17</a:t>
            </a:fld>
            <a:endParaRPr lang="en-AU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2014Sept08_C2</a:t>
            </a:r>
          </a:p>
          <a:p>
            <a:endParaRPr lang="en-AU" dirty="0" smtClean="0"/>
          </a:p>
          <a:p>
            <a:r>
              <a:rPr lang="en-AU" dirty="0" err="1" smtClean="0"/>
              <a:t>Bistrat</a:t>
            </a:r>
            <a:endParaRPr lang="en-AU" smtClean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63F429-9A21-4A40-B08B-64568DB5D9E6}" type="slidenum">
              <a:rPr lang="en-AU" smtClean="0"/>
              <a:pPr/>
              <a:t>18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6BA81-8AD5-4A81-98AF-448E2CB432FE}" type="datetimeFigureOut">
              <a:rPr lang="en-AU" smtClean="0"/>
              <a:pPr/>
              <a:t>3/12/2015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DB2CF-5A0F-451E-BE9D-189750D16AA7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png"/><Relationship Id="rId7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10" Type="http://schemas.openxmlformats.org/officeDocument/2006/relationships/image" Target="../media/image20.png"/><Relationship Id="rId4" Type="http://schemas.openxmlformats.org/officeDocument/2006/relationships/image" Target="../media/image16.emf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atlab\whiteNoise\WhiteNoiseFigures\ElectrodePulses0.png"/>
          <p:cNvPicPr>
            <a:picLocks noChangeAspect="1" noChangeArrowheads="1"/>
          </p:cNvPicPr>
          <p:nvPr/>
        </p:nvPicPr>
        <p:blipFill>
          <a:blip r:embed="rId2" cstate="print"/>
          <a:srcRect l="20323" t="4866" r="7455" b="7010"/>
          <a:stretch>
            <a:fillRect/>
          </a:stretch>
        </p:blipFill>
        <p:spPr bwMode="auto">
          <a:xfrm>
            <a:off x="539552" y="404664"/>
            <a:ext cx="6552728" cy="6336704"/>
          </a:xfrm>
          <a:prstGeom prst="rect">
            <a:avLst/>
          </a:prstGeom>
          <a:noFill/>
        </p:spPr>
      </p:pic>
      <p:sp>
        <p:nvSpPr>
          <p:cNvPr id="73" name="TextBox 72"/>
          <p:cNvSpPr txBox="1"/>
          <p:nvPr/>
        </p:nvSpPr>
        <p:spPr>
          <a:xfrm>
            <a:off x="800152" y="6022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801230" y="47353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2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801230" y="34391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3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814884" y="21557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4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671406" y="60221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9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2672484" y="473531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10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672484" y="3439170"/>
            <a:ext cx="382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11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2686138" y="21557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12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572000" y="602216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17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4573078" y="4735314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18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73078" y="343917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19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586732" y="215572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20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706916" y="54080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5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07994" y="412115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6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707994" y="282500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7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721648" y="15415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8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3607510" y="540800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13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3608588" y="4121150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14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3608588" y="2825006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15</a:t>
            </a:r>
            <a:endParaRPr lang="en-AU" dirty="0">
              <a:latin typeface="Arial Narrow" pitchFamily="34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3622242" y="1541562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>
                <a:latin typeface="Arial Narrow" pitchFamily="34" charset="0"/>
              </a:rPr>
              <a:t>16</a:t>
            </a:r>
            <a:endParaRPr lang="en-AU" dirty="0">
              <a:latin typeface="Arial Narrow" pitchFamily="34" charset="0"/>
            </a:endParaRPr>
          </a:p>
        </p:txBody>
      </p:sp>
      <p:pic>
        <p:nvPicPr>
          <p:cNvPr id="72" name="Picture 2"/>
          <p:cNvPicPr>
            <a:picLocks noChangeAspect="1" noChangeArrowheads="1"/>
          </p:cNvPicPr>
          <p:nvPr/>
        </p:nvPicPr>
        <p:blipFill>
          <a:blip r:embed="rId3" cstate="print"/>
          <a:srcRect l="11812" t="7376" r="78344" b="74249"/>
          <a:stretch>
            <a:fillRect/>
          </a:stretch>
        </p:blipFill>
        <p:spPr bwMode="auto">
          <a:xfrm>
            <a:off x="913994" y="1628800"/>
            <a:ext cx="432048" cy="60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" name="Picture 2"/>
          <p:cNvPicPr>
            <a:picLocks noChangeAspect="1" noChangeArrowheads="1"/>
          </p:cNvPicPr>
          <p:nvPr/>
        </p:nvPicPr>
        <p:blipFill>
          <a:blip r:embed="rId3" cstate="print"/>
          <a:srcRect l="11812" t="28875" r="79329" b="55375"/>
          <a:stretch>
            <a:fillRect/>
          </a:stretch>
        </p:blipFill>
        <p:spPr bwMode="auto">
          <a:xfrm>
            <a:off x="942797" y="2915419"/>
            <a:ext cx="388843" cy="51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9" name="Picture 2"/>
          <p:cNvPicPr>
            <a:picLocks noChangeAspect="1" noChangeArrowheads="1"/>
          </p:cNvPicPr>
          <p:nvPr/>
        </p:nvPicPr>
        <p:blipFill>
          <a:blip r:embed="rId3" cstate="print"/>
          <a:srcRect l="11812" t="49874" r="79329" b="31751"/>
          <a:stretch>
            <a:fillRect/>
          </a:stretch>
        </p:blipFill>
        <p:spPr bwMode="auto">
          <a:xfrm>
            <a:off x="899592" y="4192285"/>
            <a:ext cx="388843" cy="60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0" name="Picture 2"/>
          <p:cNvPicPr>
            <a:picLocks noChangeAspect="1" noChangeArrowheads="1"/>
          </p:cNvPicPr>
          <p:nvPr/>
        </p:nvPicPr>
        <p:blipFill>
          <a:blip r:embed="rId3" cstate="print"/>
          <a:srcRect l="11812" t="73499" r="78344" b="10751"/>
          <a:stretch>
            <a:fillRect/>
          </a:stretch>
        </p:blipFill>
        <p:spPr bwMode="auto">
          <a:xfrm>
            <a:off x="899592" y="5517232"/>
            <a:ext cx="432048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1" name="Picture 2"/>
          <p:cNvPicPr>
            <a:picLocks noChangeAspect="1" noChangeArrowheads="1"/>
          </p:cNvPicPr>
          <p:nvPr/>
        </p:nvPicPr>
        <p:blipFill>
          <a:blip r:embed="rId3" cstate="print"/>
          <a:srcRect l="27562" t="10500" r="63579" b="79000"/>
          <a:stretch>
            <a:fillRect/>
          </a:stretch>
        </p:blipFill>
        <p:spPr bwMode="auto">
          <a:xfrm>
            <a:off x="1873796" y="1067138"/>
            <a:ext cx="388843" cy="34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2" name="Picture 2"/>
          <p:cNvPicPr>
            <a:picLocks noChangeAspect="1" noChangeArrowheads="1"/>
          </p:cNvPicPr>
          <p:nvPr/>
        </p:nvPicPr>
        <p:blipFill>
          <a:blip r:embed="rId3" cstate="print"/>
          <a:srcRect l="28546" t="30187" r="63579" b="55376"/>
          <a:stretch>
            <a:fillRect/>
          </a:stretch>
        </p:blipFill>
        <p:spPr bwMode="auto">
          <a:xfrm>
            <a:off x="1926754" y="2348880"/>
            <a:ext cx="345638" cy="475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print"/>
          <a:srcRect l="27562" t="52499" r="62594" b="34376"/>
          <a:stretch>
            <a:fillRect/>
          </a:stretch>
        </p:blipFill>
        <p:spPr bwMode="auto">
          <a:xfrm>
            <a:off x="1892846" y="3625974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4" name="Picture 2"/>
          <p:cNvPicPr>
            <a:picLocks noChangeAspect="1" noChangeArrowheads="1"/>
          </p:cNvPicPr>
          <p:nvPr/>
        </p:nvPicPr>
        <p:blipFill>
          <a:blip r:embed="rId3" cstate="print"/>
          <a:srcRect l="26578" t="73499" r="63578" b="14689"/>
          <a:stretch>
            <a:fillRect/>
          </a:stretch>
        </p:blipFill>
        <p:spPr bwMode="auto">
          <a:xfrm>
            <a:off x="1854746" y="4916785"/>
            <a:ext cx="432048" cy="388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5" name="Picture 2"/>
          <p:cNvPicPr>
            <a:picLocks noChangeAspect="1" noChangeArrowheads="1"/>
          </p:cNvPicPr>
          <p:nvPr/>
        </p:nvPicPr>
        <p:blipFill>
          <a:blip r:embed="rId3" cstate="print"/>
          <a:srcRect l="45281" t="6562" r="46844" b="73751"/>
          <a:stretch>
            <a:fillRect/>
          </a:stretch>
        </p:blipFill>
        <p:spPr bwMode="auto">
          <a:xfrm>
            <a:off x="2915816" y="1628801"/>
            <a:ext cx="345638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" name="Picture 2"/>
          <p:cNvPicPr>
            <a:picLocks noChangeAspect="1" noChangeArrowheads="1"/>
          </p:cNvPicPr>
          <p:nvPr/>
        </p:nvPicPr>
        <p:blipFill>
          <a:blip r:embed="rId3" cstate="print"/>
          <a:srcRect l="43312" t="28875" r="45860" b="55375"/>
          <a:stretch>
            <a:fillRect/>
          </a:stretch>
        </p:blipFill>
        <p:spPr bwMode="auto">
          <a:xfrm>
            <a:off x="2843808" y="2910542"/>
            <a:ext cx="475253" cy="51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7" name="Picture 2"/>
          <p:cNvPicPr>
            <a:picLocks noChangeAspect="1" noChangeArrowheads="1"/>
          </p:cNvPicPr>
          <p:nvPr/>
        </p:nvPicPr>
        <p:blipFill>
          <a:blip r:embed="rId3" cstate="print"/>
          <a:srcRect l="43312" t="51187" r="45860" b="31751"/>
          <a:stretch>
            <a:fillRect/>
          </a:stretch>
        </p:blipFill>
        <p:spPr bwMode="auto">
          <a:xfrm>
            <a:off x="2843808" y="4240138"/>
            <a:ext cx="475253" cy="56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8" name="Picture 2"/>
          <p:cNvPicPr>
            <a:picLocks noChangeAspect="1" noChangeArrowheads="1"/>
          </p:cNvPicPr>
          <p:nvPr/>
        </p:nvPicPr>
        <p:blipFill>
          <a:blip r:embed="rId3" cstate="print"/>
          <a:srcRect l="44296" t="73499" r="46845" b="13376"/>
          <a:stretch>
            <a:fillRect/>
          </a:stretch>
        </p:blipFill>
        <p:spPr bwMode="auto">
          <a:xfrm>
            <a:off x="2915816" y="5545807"/>
            <a:ext cx="38884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9" name="Picture 2"/>
          <p:cNvPicPr>
            <a:picLocks noChangeAspect="1" noChangeArrowheads="1"/>
          </p:cNvPicPr>
          <p:nvPr/>
        </p:nvPicPr>
        <p:blipFill>
          <a:blip r:embed="rId3" cstate="print"/>
          <a:srcRect l="60046" t="7875" r="30110" b="77688"/>
          <a:stretch>
            <a:fillRect/>
          </a:stretch>
        </p:blipFill>
        <p:spPr bwMode="auto">
          <a:xfrm>
            <a:off x="3876075" y="994445"/>
            <a:ext cx="432048" cy="4752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0" name="Picture 2"/>
          <p:cNvPicPr>
            <a:picLocks noChangeAspect="1" noChangeArrowheads="1"/>
          </p:cNvPicPr>
          <p:nvPr/>
        </p:nvPicPr>
        <p:blipFill>
          <a:blip r:embed="rId3" cstate="print"/>
          <a:srcRect l="61030" t="27562" r="30111" b="55376"/>
          <a:stretch>
            <a:fillRect/>
          </a:stretch>
        </p:blipFill>
        <p:spPr bwMode="auto">
          <a:xfrm>
            <a:off x="3909983" y="2219266"/>
            <a:ext cx="388843" cy="56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1" name="Picture 2"/>
          <p:cNvPicPr>
            <a:picLocks noChangeAspect="1" noChangeArrowheads="1"/>
          </p:cNvPicPr>
          <p:nvPr/>
        </p:nvPicPr>
        <p:blipFill>
          <a:blip r:embed="rId3" cstate="print"/>
          <a:srcRect l="61030" t="49874" r="30111" b="33064"/>
          <a:stretch>
            <a:fillRect/>
          </a:stretch>
        </p:blipFill>
        <p:spPr bwMode="auto">
          <a:xfrm>
            <a:off x="3900458" y="3534460"/>
            <a:ext cx="388843" cy="56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2" name="Picture 2"/>
          <p:cNvPicPr>
            <a:picLocks noChangeAspect="1" noChangeArrowheads="1"/>
          </p:cNvPicPr>
          <p:nvPr/>
        </p:nvPicPr>
        <p:blipFill>
          <a:blip r:embed="rId3" cstate="print"/>
          <a:srcRect l="61030" t="74811" r="31095" b="13376"/>
          <a:stretch>
            <a:fillRect/>
          </a:stretch>
        </p:blipFill>
        <p:spPr bwMode="auto">
          <a:xfrm>
            <a:off x="3909983" y="4984373"/>
            <a:ext cx="345638" cy="3888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3" name="Picture 2"/>
          <p:cNvPicPr>
            <a:picLocks noChangeAspect="1" noChangeArrowheads="1"/>
          </p:cNvPicPr>
          <p:nvPr/>
        </p:nvPicPr>
        <p:blipFill>
          <a:blip r:embed="rId3" cstate="print"/>
          <a:srcRect l="76780" t="5250" r="15345" b="73750"/>
          <a:stretch>
            <a:fillRect/>
          </a:stretch>
        </p:blipFill>
        <p:spPr bwMode="auto">
          <a:xfrm>
            <a:off x="4860032" y="1556792"/>
            <a:ext cx="345638" cy="691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4" name="Picture 2"/>
          <p:cNvPicPr>
            <a:picLocks noChangeAspect="1" noChangeArrowheads="1"/>
          </p:cNvPicPr>
          <p:nvPr/>
        </p:nvPicPr>
        <p:blipFill>
          <a:blip r:embed="rId3" cstate="print"/>
          <a:srcRect l="75796" t="27562" r="14360" b="52751"/>
          <a:stretch>
            <a:fillRect/>
          </a:stretch>
        </p:blipFill>
        <p:spPr bwMode="auto">
          <a:xfrm>
            <a:off x="4788024" y="2852936"/>
            <a:ext cx="432048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5" name="Picture 2"/>
          <p:cNvPicPr>
            <a:picLocks noChangeAspect="1" noChangeArrowheads="1"/>
          </p:cNvPicPr>
          <p:nvPr/>
        </p:nvPicPr>
        <p:blipFill>
          <a:blip r:embed="rId3" cstate="print"/>
          <a:srcRect l="77765" t="53812" r="14360" b="33063"/>
          <a:stretch>
            <a:fillRect/>
          </a:stretch>
        </p:blipFill>
        <p:spPr bwMode="auto">
          <a:xfrm>
            <a:off x="4860032" y="4365104"/>
            <a:ext cx="34563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6" name="Picture 2"/>
          <p:cNvPicPr>
            <a:picLocks noChangeAspect="1" noChangeArrowheads="1"/>
          </p:cNvPicPr>
          <p:nvPr/>
        </p:nvPicPr>
        <p:blipFill>
          <a:blip r:embed="rId3" cstate="print"/>
          <a:srcRect l="75796" t="73499" r="14360" b="13376"/>
          <a:stretch>
            <a:fillRect/>
          </a:stretch>
        </p:blipFill>
        <p:spPr bwMode="auto">
          <a:xfrm>
            <a:off x="4788024" y="5589240"/>
            <a:ext cx="43204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4932040" y="692976"/>
            <a:ext cx="3404358" cy="2520000"/>
            <a:chOff x="5364088" y="3212976"/>
            <a:chExt cx="3404358" cy="2520000"/>
          </a:xfrm>
        </p:grpSpPr>
        <p:pic>
          <p:nvPicPr>
            <p:cNvPr id="33" name="Picture 6" descr="E:\Matlab\whiteNoise\WhiteNoiseFigures\SignificantPC_Sept20C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088" y="3212976"/>
              <a:ext cx="3404358" cy="2520000"/>
            </a:xfrm>
            <a:prstGeom prst="rect">
              <a:avLst/>
            </a:prstGeom>
            <a:noFill/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5940152" y="3597889"/>
              <a:ext cx="0" cy="1117828"/>
            </a:xfrm>
            <a:prstGeom prst="straightConnector1">
              <a:avLst/>
            </a:prstGeom>
            <a:ln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8316416" y="4963393"/>
              <a:ext cx="0" cy="36000"/>
            </a:xfrm>
            <a:prstGeom prst="straightConnector1">
              <a:avLst/>
            </a:prstGeom>
            <a:ln w="9525" cap="rnd">
              <a:solidFill>
                <a:schemeClr val="accent2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1" name="Picture 3" descr="E:\Matlab\whiteNoise\WhiteNoiseFigures\TrainingModel_3.png"/>
          <p:cNvPicPr>
            <a:picLocks noChangeAspect="1" noChangeArrowheads="1"/>
          </p:cNvPicPr>
          <p:nvPr/>
        </p:nvPicPr>
        <p:blipFill>
          <a:blip r:embed="rId4" cstate="print"/>
          <a:srcRect t="7501"/>
          <a:stretch>
            <a:fillRect/>
          </a:stretch>
        </p:blipFill>
        <p:spPr bwMode="auto">
          <a:xfrm>
            <a:off x="4846315" y="3356992"/>
            <a:ext cx="3890694" cy="2663976"/>
          </a:xfrm>
          <a:prstGeom prst="rect">
            <a:avLst/>
          </a:prstGeom>
          <a:noFill/>
        </p:spPr>
      </p:pic>
      <p:pic>
        <p:nvPicPr>
          <p:cNvPr id="2050" name="Picture 2" descr="E:\Matlab\whiteNoise\WhiteNoiseFigures\2dplot_4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88640"/>
            <a:ext cx="3890693" cy="288000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323528" y="188640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a)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831952" y="188640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b)</a:t>
            </a:r>
            <a:endParaRPr lang="en-AU" sz="1400" dirty="0">
              <a:latin typeface="Arial Narrow" pitchFamily="34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 cstate="print"/>
          <a:srcRect l="91343" t="18471"/>
          <a:stretch>
            <a:fillRect/>
          </a:stretch>
        </p:blipFill>
        <p:spPr bwMode="auto">
          <a:xfrm>
            <a:off x="4283968" y="667485"/>
            <a:ext cx="336420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1" name="Group 30"/>
          <p:cNvGrpSpPr/>
          <p:nvPr/>
        </p:nvGrpSpPr>
        <p:grpSpPr>
          <a:xfrm>
            <a:off x="-324544" y="3463632"/>
            <a:ext cx="5148064" cy="2413640"/>
            <a:chOff x="-524466" y="3356992"/>
            <a:chExt cx="5528506" cy="2592008"/>
          </a:xfrm>
        </p:grpSpPr>
        <p:grpSp>
          <p:nvGrpSpPr>
            <p:cNvPr id="28" name="Group 27"/>
            <p:cNvGrpSpPr/>
            <p:nvPr/>
          </p:nvGrpSpPr>
          <p:grpSpPr>
            <a:xfrm>
              <a:off x="-524466" y="3356992"/>
              <a:ext cx="5528506" cy="2592008"/>
              <a:chOff x="-524466" y="3356992"/>
              <a:chExt cx="5528506" cy="2592008"/>
            </a:xfrm>
          </p:grpSpPr>
          <p:pic>
            <p:nvPicPr>
              <p:cNvPr id="2052" name="Picture 4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r="26622"/>
              <a:stretch>
                <a:fillRect/>
              </a:stretch>
            </p:blipFill>
            <p:spPr bwMode="auto">
              <a:xfrm>
                <a:off x="-524466" y="3356992"/>
                <a:ext cx="2395314" cy="24482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2053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 l="17326" r="27198"/>
              <a:stretch>
                <a:fillRect/>
              </a:stretch>
            </p:blipFill>
            <p:spPr bwMode="auto">
              <a:xfrm>
                <a:off x="2257201" y="3356992"/>
                <a:ext cx="1810741" cy="24480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grpSp>
            <p:nvGrpSpPr>
              <p:cNvPr id="24" name="Group 23"/>
              <p:cNvGrpSpPr>
                <a:grpSpLocks noChangeAspect="1"/>
              </p:cNvGrpSpPr>
              <p:nvPr/>
            </p:nvGrpSpPr>
            <p:grpSpPr>
              <a:xfrm>
                <a:off x="853466" y="3429000"/>
                <a:ext cx="4150574" cy="2520000"/>
                <a:chOff x="3506191" y="3184401"/>
                <a:chExt cx="4743514" cy="2880000"/>
              </a:xfrm>
            </p:grpSpPr>
            <p:grpSp>
              <p:nvGrpSpPr>
                <p:cNvPr id="23" name="Group 22"/>
                <p:cNvGrpSpPr/>
                <p:nvPr/>
              </p:nvGrpSpPr>
              <p:grpSpPr>
                <a:xfrm>
                  <a:off x="6953561" y="3184401"/>
                  <a:ext cx="1296144" cy="2880000"/>
                  <a:chOff x="6948264" y="3212976"/>
                  <a:chExt cx="1296144" cy="2880000"/>
                </a:xfrm>
              </p:grpSpPr>
              <p:pic>
                <p:nvPicPr>
                  <p:cNvPr id="14" name="Picture 13"/>
                  <p:cNvPicPr>
                    <a:picLocks noChangeAspect="1"/>
                  </p:cNvPicPr>
                  <p:nvPr/>
                </p:nvPicPr>
                <p:blipFill>
                  <a:blip r:embed="rId9" cstate="print"/>
                  <a:srcRect l="79470"/>
                  <a:stretch>
                    <a:fillRect/>
                  </a:stretch>
                </p:blipFill>
                <p:spPr bwMode="auto">
                  <a:xfrm>
                    <a:off x="7455288" y="3212976"/>
                    <a:ext cx="789120" cy="288000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11" name="Straight Connector 10"/>
                  <p:cNvCxnSpPr/>
                  <p:nvPr/>
                </p:nvCxnSpPr>
                <p:spPr>
                  <a:xfrm>
                    <a:off x="7000814" y="4813167"/>
                    <a:ext cx="0" cy="540000"/>
                  </a:xfrm>
                  <a:prstGeom prst="line">
                    <a:avLst/>
                  </a:prstGeom>
                  <a:ln w="28575" cap="sq">
                    <a:solidFill>
                      <a:schemeClr val="tx1"/>
                    </a:solidFill>
                    <a:headEnd type="triangl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6948264" y="4954711"/>
                    <a:ext cx="458781" cy="25391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AU" sz="1050" dirty="0" smtClean="0">
                        <a:latin typeface="Arial Narrow" pitchFamily="34" charset="0"/>
                      </a:rPr>
                      <a:t>1 mm</a:t>
                    </a:r>
                    <a:endParaRPr lang="en-AU" sz="1050" dirty="0">
                      <a:latin typeface="Arial Narrow" pitchFamily="34" charset="0"/>
                    </a:endParaRPr>
                  </a:p>
                </p:txBody>
              </p:sp>
            </p:grpSp>
            <p:sp>
              <p:nvSpPr>
                <p:cNvPr id="6" name="TextBox 5"/>
                <p:cNvSpPr txBox="1"/>
                <p:nvPr/>
              </p:nvSpPr>
              <p:spPr>
                <a:xfrm>
                  <a:off x="3554156" y="5203039"/>
                  <a:ext cx="245580" cy="253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050" dirty="0" smtClean="0">
                      <a:latin typeface="Arial Narrow" pitchFamily="34" charset="0"/>
                    </a:rPr>
                    <a:t>9</a:t>
                  </a:r>
                  <a:endParaRPr lang="en-AU" sz="1050" dirty="0">
                    <a:latin typeface="Arial Narrow" pitchFamily="34" charset="0"/>
                  </a:endParaRPr>
                </a:p>
              </p:txBody>
            </p:sp>
            <p:sp>
              <p:nvSpPr>
                <p:cNvPr id="7" name="TextBox 6"/>
                <p:cNvSpPr txBox="1"/>
                <p:nvPr/>
              </p:nvSpPr>
              <p:spPr>
                <a:xfrm>
                  <a:off x="6105780" y="5190338"/>
                  <a:ext cx="245581" cy="253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050" dirty="0" smtClean="0">
                      <a:latin typeface="Arial Narrow" pitchFamily="34" charset="0"/>
                    </a:rPr>
                    <a:t>9</a:t>
                  </a:r>
                  <a:endParaRPr lang="en-AU" sz="1050" dirty="0">
                    <a:latin typeface="Arial Narrow" pitchFamily="34" charset="0"/>
                  </a:endParaRPr>
                </a:p>
              </p:txBody>
            </p:sp>
            <p:sp>
              <p:nvSpPr>
                <p:cNvPr id="8" name="TextBox 7"/>
                <p:cNvSpPr txBox="1"/>
                <p:nvPr/>
              </p:nvSpPr>
              <p:spPr>
                <a:xfrm>
                  <a:off x="3506191" y="3678170"/>
                  <a:ext cx="306494" cy="253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050" dirty="0" smtClean="0">
                      <a:latin typeface="Arial Narrow" pitchFamily="34" charset="0"/>
                    </a:rPr>
                    <a:t>12</a:t>
                  </a:r>
                  <a:endParaRPr lang="en-AU" sz="1050" dirty="0">
                    <a:latin typeface="Arial Narrow" pitchFamily="34" charset="0"/>
                  </a:endParaRPr>
                </a:p>
              </p:txBody>
            </p:sp>
            <p:sp>
              <p:nvSpPr>
                <p:cNvPr id="9" name="TextBox 8"/>
                <p:cNvSpPr txBox="1"/>
                <p:nvPr/>
              </p:nvSpPr>
              <p:spPr>
                <a:xfrm>
                  <a:off x="6046712" y="3681578"/>
                  <a:ext cx="306494" cy="2539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AU" sz="1050" dirty="0" smtClean="0">
                      <a:latin typeface="Arial Narrow" pitchFamily="34" charset="0"/>
                    </a:rPr>
                    <a:t>12</a:t>
                  </a:r>
                  <a:endParaRPr lang="en-AU" sz="1050" dirty="0">
                    <a:latin typeface="Arial Narrow" pitchFamily="34" charset="0"/>
                  </a:endParaRPr>
                </a:p>
              </p:txBody>
            </p:sp>
          </p:grpSp>
        </p:grpSp>
        <p:sp>
          <p:nvSpPr>
            <p:cNvPr id="29" name="Oval 28"/>
            <p:cNvSpPr/>
            <p:nvPr/>
          </p:nvSpPr>
          <p:spPr>
            <a:xfrm>
              <a:off x="3103825" y="4595417"/>
              <a:ext cx="72008" cy="72008"/>
            </a:xfrm>
            <a:prstGeom prst="ellipse">
              <a:avLst/>
            </a:prstGeom>
            <a:solidFill>
              <a:srgbClr val="31F927"/>
            </a:solidFill>
            <a:ln>
              <a:solidFill>
                <a:srgbClr val="31F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0" name="Oval 29"/>
            <p:cNvSpPr/>
            <p:nvPr/>
          </p:nvSpPr>
          <p:spPr>
            <a:xfrm>
              <a:off x="872262" y="4595417"/>
              <a:ext cx="72008" cy="72008"/>
            </a:xfrm>
            <a:prstGeom prst="ellipse">
              <a:avLst/>
            </a:prstGeom>
            <a:solidFill>
              <a:srgbClr val="31F927"/>
            </a:solidFill>
            <a:ln>
              <a:solidFill>
                <a:srgbClr val="31F9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1520" y="3284984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c)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40982" y="3286800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d)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333211" y="3704039"/>
            <a:ext cx="306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 smtClean="0">
                <a:latin typeface="Arial Narrow" pitchFamily="34" charset="0"/>
              </a:rPr>
              <a:t>16</a:t>
            </a:r>
            <a:endParaRPr lang="en-AU" sz="1050" dirty="0">
              <a:latin typeface="Arial Narrow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259632" y="3713175"/>
            <a:ext cx="306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 smtClean="0">
                <a:latin typeface="Arial Narrow" pitchFamily="34" charset="0"/>
              </a:rPr>
              <a:t>16</a:t>
            </a:r>
            <a:endParaRPr lang="en-AU" sz="1050" dirty="0">
              <a:latin typeface="Arial Narrow" pitchFamily="34" charset="0"/>
            </a:endParaRPr>
          </a:p>
        </p:txBody>
      </p:sp>
      <p:pic>
        <p:nvPicPr>
          <p:cNvPr id="2" name="Picture 2" descr="L:\PhD\reviews and LaTeX\Picture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339752" y="-1035496"/>
            <a:ext cx="9069388" cy="58515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E:\Matlab\whiteNoise\WhiteNoiseFigures\radiusOfInfluenc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3140968"/>
            <a:ext cx="3268511" cy="2880000"/>
          </a:xfrm>
          <a:prstGeom prst="rect">
            <a:avLst/>
          </a:prstGeom>
          <a:noFill/>
        </p:spPr>
      </p:pic>
      <p:pic>
        <p:nvPicPr>
          <p:cNvPr id="2" name="Picture 2" descr="E:\Matlab\whiteNoise\WhiteNoiseFigures\threshold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0828" y="25400"/>
            <a:ext cx="3495957" cy="2880000"/>
          </a:xfrm>
          <a:prstGeom prst="rect">
            <a:avLst/>
          </a:prstGeom>
          <a:noFill/>
        </p:spPr>
      </p:pic>
      <p:pic>
        <p:nvPicPr>
          <p:cNvPr id="1026" name="Picture 2" descr="E:\Matlab\whiteNoise\WhiteNoiseFigures\CorrelationCoeff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50531" y="44944"/>
            <a:ext cx="3169741" cy="2880000"/>
          </a:xfrm>
          <a:prstGeom prst="rect">
            <a:avLst/>
          </a:prstGeom>
          <a:noFill/>
        </p:spPr>
      </p:pic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6" cstate="print"/>
          <a:srcRect l="14065" t="5715" r="64987" b="62853"/>
          <a:stretch>
            <a:fillRect/>
          </a:stretch>
        </p:blipFill>
        <p:spPr bwMode="auto">
          <a:xfrm>
            <a:off x="803528" y="140998"/>
            <a:ext cx="899269" cy="103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18" descr="E:\Matlab\whiteNoise\WhiteNoiseFigures\RatioPC1PC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3140968"/>
            <a:ext cx="3624981" cy="288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79512" y="188640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a)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51832" y="188640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b)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3193231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c)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51832" y="3193231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d)</a:t>
            </a:r>
            <a:endParaRPr lang="en-AU" sz="1400" dirty="0">
              <a:latin typeface="Arial Narrow" pitchFamily="34" charset="0"/>
            </a:endParaRPr>
          </a:p>
        </p:txBody>
      </p:sp>
      <p:pic>
        <p:nvPicPr>
          <p:cNvPr id="1028" name="Picture 4" descr="E:\PhD\reviews and LaTeX\Picture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-319088" y="3578225"/>
            <a:ext cx="7253288" cy="6010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9" descr="E:\Matlab\whiteNoise\WhiteNoiseFigures\predictedVsActual_SpikeProbabilities.png"/>
          <p:cNvPicPr>
            <a:picLocks noChangeAspect="1" noChangeArrowheads="1"/>
          </p:cNvPicPr>
          <p:nvPr/>
        </p:nvPicPr>
        <p:blipFill>
          <a:blip r:embed="rId3" cstate="print"/>
          <a:srcRect r="6921"/>
          <a:stretch>
            <a:fillRect/>
          </a:stretch>
        </p:blipFill>
        <p:spPr bwMode="auto">
          <a:xfrm>
            <a:off x="35496" y="188960"/>
            <a:ext cx="3374089" cy="2880000"/>
          </a:xfrm>
          <a:prstGeom prst="rect">
            <a:avLst/>
          </a:prstGeom>
          <a:noFill/>
        </p:spPr>
      </p:pic>
      <p:pic>
        <p:nvPicPr>
          <p:cNvPr id="3079" name="Picture 7" descr="E:\Matlab\whiteNoise\WhiteNoiseFigures\RMSEimprovm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07321" y="188640"/>
            <a:ext cx="3633933" cy="2880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5496" y="168895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a)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97462" y="168895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b)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852904" y="2019320"/>
            <a:ext cx="144016" cy="14401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Oval 10"/>
          <p:cNvSpPr/>
          <p:nvPr/>
        </p:nvSpPr>
        <p:spPr>
          <a:xfrm>
            <a:off x="4628768" y="2126000"/>
            <a:ext cx="144016" cy="14401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 descr="E:\PhD\reviews and LaTeX\Pictur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43263" y="3413125"/>
            <a:ext cx="7229475" cy="29130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25788" y="836712"/>
            <a:ext cx="2464186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TextBox 11"/>
          <p:cNvSpPr txBox="1"/>
          <p:nvPr/>
        </p:nvSpPr>
        <p:spPr>
          <a:xfrm>
            <a:off x="1200448" y="701204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a)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41080" y="692696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b)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03658" y="3221756"/>
            <a:ext cx="308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c)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11862" y="3213248"/>
            <a:ext cx="3161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d)</a:t>
            </a:r>
            <a:endParaRPr lang="en-AU" sz="1400" dirty="0">
              <a:latin typeface="Arial Narrow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811312"/>
            <a:ext cx="2464186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78094" y="3357264"/>
            <a:ext cx="2464186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09874" y="3357264"/>
            <a:ext cx="2464186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3" cstate="print"/>
          <a:srcRect r="92381"/>
          <a:stretch>
            <a:fillRect/>
          </a:stretch>
        </p:blipFill>
        <p:spPr bwMode="auto">
          <a:xfrm>
            <a:off x="1193719" y="3357264"/>
            <a:ext cx="187743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7504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3" name="Picture 4" descr="E:\PhD\data analysis\images\C1.png"/>
          <p:cNvPicPr>
            <a:picLocks noChangeAspect="1" noChangeArrowheads="1"/>
          </p:cNvPicPr>
          <p:nvPr/>
        </p:nvPicPr>
        <p:blipFill>
          <a:blip r:embed="rId2" cstate="print"/>
          <a:srcRect l="46172" r="44625"/>
          <a:stretch>
            <a:fillRect/>
          </a:stretch>
        </p:blipFill>
        <p:spPr bwMode="auto">
          <a:xfrm rot="16200000">
            <a:off x="2345320" y="3435168"/>
            <a:ext cx="924368" cy="5400000"/>
          </a:xfrm>
          <a:prstGeom prst="rect">
            <a:avLst/>
          </a:prstGeom>
          <a:noFill/>
        </p:spPr>
      </p:pic>
      <p:pic>
        <p:nvPicPr>
          <p:cNvPr id="14" name="Picture 6" descr="E:\PhD\data analysis\images\C1_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116632"/>
            <a:ext cx="5400000" cy="5400000"/>
          </a:xfrm>
          <a:prstGeom prst="rect">
            <a:avLst/>
          </a:prstGeom>
          <a:noFill/>
        </p:spPr>
      </p:pic>
      <p:grpSp>
        <p:nvGrpSpPr>
          <p:cNvPr id="15" name="Group 14"/>
          <p:cNvGrpSpPr/>
          <p:nvPr/>
        </p:nvGrpSpPr>
        <p:grpSpPr>
          <a:xfrm>
            <a:off x="4623997" y="6079578"/>
            <a:ext cx="144016" cy="257398"/>
            <a:chOff x="5580112" y="6126578"/>
            <a:chExt cx="144016" cy="257398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709839" y="6126578"/>
              <a:ext cx="0" cy="252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5580112" y="61275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>
              <a:off x="5580112" y="638397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4518846" y="5096217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 Narrow" pitchFamily="34" charset="0"/>
              </a:rPr>
              <a:t>100 µm</a:t>
            </a:r>
            <a:endParaRPr lang="en-AU" sz="1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774116" y="6058996"/>
            <a:ext cx="445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 Narrow" pitchFamily="34" charset="0"/>
              </a:rPr>
              <a:t>IPL</a:t>
            </a:r>
            <a:endParaRPr lang="en-AU" sz="1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 rot="10800000">
            <a:off x="1109265" y="6093296"/>
            <a:ext cx="150367" cy="257398"/>
            <a:chOff x="5580112" y="6126578"/>
            <a:chExt cx="150367" cy="257398"/>
          </a:xfrm>
        </p:grpSpPr>
        <p:cxnSp>
          <p:nvCxnSpPr>
            <p:cNvPr id="24" name="Straight Connector 23"/>
            <p:cNvCxnSpPr/>
            <p:nvPr/>
          </p:nvCxnSpPr>
          <p:spPr>
            <a:xfrm>
              <a:off x="5719266" y="6126578"/>
              <a:ext cx="0" cy="252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H="1">
              <a:off x="5580112" y="61275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>
              <a:off x="5586463" y="638397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107504" y="116632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 Narrow" pitchFamily="34" charset="0"/>
              </a:rPr>
              <a:t>a)</a:t>
            </a:r>
            <a:endParaRPr lang="en-AU" sz="1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7504" y="5517232"/>
            <a:ext cx="3433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b="1" dirty="0" smtClean="0">
                <a:solidFill>
                  <a:schemeClr val="bg1"/>
                </a:solidFill>
                <a:latin typeface="Arial Narrow" pitchFamily="34" charset="0"/>
              </a:rPr>
              <a:t>b)</a:t>
            </a:r>
            <a:endParaRPr lang="en-AU" sz="16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115616" y="6241512"/>
            <a:ext cx="576064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4164825" y="6219849"/>
            <a:ext cx="576064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E:\PhD\reviews and LaTeX\Pictur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91125" y="-196850"/>
            <a:ext cx="5437188" cy="65039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332656"/>
            <a:ext cx="307994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37892" y="332656"/>
            <a:ext cx="3079949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07505" y="260648"/>
            <a:ext cx="3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a)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99792" y="2606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b)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0112" y="260648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c)</a:t>
            </a:r>
            <a:endParaRPr lang="en-AU" sz="1200" dirty="0">
              <a:latin typeface="Arial Narrow" pitchFamily="34" charset="0"/>
            </a:endParaRPr>
          </a:p>
        </p:txBody>
      </p:sp>
      <p:pic>
        <p:nvPicPr>
          <p:cNvPr id="10" name="Picture 5" descr="E:\PhD\reviews and LaTeX\Pictur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8275" y="-441325"/>
            <a:ext cx="4814888" cy="51260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atlab\whiteNoise\WhiteNoiseFigures\latenc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332656"/>
            <a:ext cx="2718735" cy="2160000"/>
          </a:xfrm>
          <a:prstGeom prst="rect">
            <a:avLst/>
          </a:prstGeom>
          <a:noFill/>
        </p:spPr>
      </p:pic>
      <p:pic>
        <p:nvPicPr>
          <p:cNvPr id="1029" name="Picture 5" descr="E:\Matlab\whiteNoise\WhiteNoiseFigures\SpikeDetection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694" y="404664"/>
            <a:ext cx="1210754" cy="900000"/>
          </a:xfrm>
          <a:prstGeom prst="rect">
            <a:avLst/>
          </a:prstGeom>
          <a:noFill/>
        </p:spPr>
      </p:pic>
      <p:pic>
        <p:nvPicPr>
          <p:cNvPr id="1030" name="Picture 6" descr="E:\Matlab\whiteNoise\WhiteNoiseFigures\SpikeDetection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91680" y="404664"/>
            <a:ext cx="1210754" cy="900000"/>
          </a:xfrm>
          <a:prstGeom prst="rect">
            <a:avLst/>
          </a:prstGeom>
          <a:noFill/>
        </p:spPr>
      </p:pic>
      <p:pic>
        <p:nvPicPr>
          <p:cNvPr id="1031" name="Picture 7" descr="E:\Matlab\whiteNoise\WhiteNoiseFigures\SpikeDetection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2934" y="1484784"/>
            <a:ext cx="1210754" cy="900000"/>
          </a:xfrm>
          <a:prstGeom prst="rect">
            <a:avLst/>
          </a:prstGeom>
          <a:noFill/>
        </p:spPr>
      </p:pic>
      <p:pic>
        <p:nvPicPr>
          <p:cNvPr id="1032" name="Picture 8" descr="E:\Matlab\whiteNoise\WhiteNoiseFigures\SpikeDetection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691680" y="1484784"/>
            <a:ext cx="1210754" cy="900000"/>
          </a:xfrm>
          <a:prstGeom prst="rect">
            <a:avLst/>
          </a:prstGeom>
          <a:noFill/>
        </p:spPr>
      </p:pic>
      <p:pic>
        <p:nvPicPr>
          <p:cNvPr id="1028" name="Picture 4" descr="E:\Matlab\whiteNoise\WhiteNoiseFigures\SpikeDistribution2.png"/>
          <p:cNvPicPr>
            <a:picLocks noChangeAspect="1" noChangeArrowheads="1"/>
          </p:cNvPicPr>
          <p:nvPr/>
        </p:nvPicPr>
        <p:blipFill>
          <a:blip r:embed="rId8" cstate="print"/>
          <a:srcRect l="2480" r="5271"/>
          <a:stretch>
            <a:fillRect/>
          </a:stretch>
        </p:blipFill>
        <p:spPr bwMode="auto">
          <a:xfrm>
            <a:off x="2972584" y="2693680"/>
            <a:ext cx="2520280" cy="2160000"/>
          </a:xfrm>
          <a:prstGeom prst="rect">
            <a:avLst/>
          </a:prstGeom>
          <a:noFill/>
        </p:spPr>
      </p:pic>
      <p:pic>
        <p:nvPicPr>
          <p:cNvPr id="1027" name="Picture 3" descr="E:\Matlab\whiteNoise\WhiteNoiseFigures\SpikeDistribution1.png"/>
          <p:cNvPicPr>
            <a:picLocks noChangeAspect="1" noChangeArrowheads="1"/>
          </p:cNvPicPr>
          <p:nvPr/>
        </p:nvPicPr>
        <p:blipFill>
          <a:blip r:embed="rId9" cstate="print"/>
          <a:srcRect l="2636" r="5115"/>
          <a:stretch>
            <a:fillRect/>
          </a:stretch>
        </p:blipFill>
        <p:spPr bwMode="auto">
          <a:xfrm>
            <a:off x="380296" y="2708920"/>
            <a:ext cx="2520280" cy="2160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36281" y="2636912"/>
            <a:ext cx="3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c)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28568" y="2636912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d)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843808" y="332656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b)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7741" y="332656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a)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24312" y="351756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err="1" smtClean="0">
                <a:latin typeface="Arial Narrow" pitchFamily="34" charset="0"/>
              </a:rPr>
              <a:t>i</a:t>
            </a:r>
            <a:endParaRPr lang="en-AU" sz="900" dirty="0">
              <a:latin typeface="Arial Narrow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613513" y="347896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smtClean="0">
                <a:latin typeface="Arial Narrow" pitchFamily="34" charset="0"/>
              </a:rPr>
              <a:t>ii</a:t>
            </a:r>
            <a:endParaRPr lang="en-AU" sz="900" dirty="0">
              <a:latin typeface="Arial Narrow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24312" y="1416636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smtClean="0">
                <a:latin typeface="Arial Narrow" pitchFamily="34" charset="0"/>
              </a:rPr>
              <a:t>iii</a:t>
            </a:r>
            <a:endParaRPr lang="en-AU" sz="900" dirty="0">
              <a:latin typeface="Arial Narrow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613513" y="1412776"/>
            <a:ext cx="36004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900" dirty="0" smtClean="0">
                <a:latin typeface="Arial Narrow" pitchFamily="34" charset="0"/>
              </a:rPr>
              <a:t>iv</a:t>
            </a:r>
            <a:endParaRPr lang="en-AU" sz="900" dirty="0">
              <a:latin typeface="Arial Narrow" pitchFamily="34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1056308" y="279698"/>
            <a:ext cx="525610" cy="445185"/>
            <a:chOff x="312726" y="1781324"/>
            <a:chExt cx="525610" cy="445185"/>
          </a:xfrm>
        </p:grpSpPr>
        <p:grpSp>
          <p:nvGrpSpPr>
            <p:cNvPr id="36" name="Group 35"/>
            <p:cNvGrpSpPr/>
            <p:nvPr/>
          </p:nvGrpSpPr>
          <p:grpSpPr>
            <a:xfrm>
              <a:off x="395536" y="1844824"/>
              <a:ext cx="442800" cy="226800"/>
              <a:chOff x="6588224" y="2060848"/>
              <a:chExt cx="442800" cy="226800"/>
            </a:xfrm>
          </p:grpSpPr>
          <p:cxnSp>
            <p:nvCxnSpPr>
              <p:cNvPr id="33" name="Straight Connector 32"/>
              <p:cNvCxnSpPr/>
              <p:nvPr/>
            </p:nvCxnSpPr>
            <p:spPr>
              <a:xfrm>
                <a:off x="6588224" y="2060848"/>
                <a:ext cx="0" cy="2268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6588224" y="2284809"/>
                <a:ext cx="44280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312726" y="1781324"/>
              <a:ext cx="4748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latin typeface="Arial Narrow" pitchFamily="34" charset="0"/>
                </a:rPr>
                <a:t>100 mV</a:t>
              </a:r>
              <a:endParaRPr lang="en-AU" sz="800" dirty="0">
                <a:latin typeface="Arial Narrow" pitchFamily="34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08236" y="2011065"/>
              <a:ext cx="36740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800" dirty="0" smtClean="0">
                  <a:latin typeface="Arial Narrow" pitchFamily="34" charset="0"/>
                </a:rPr>
                <a:t>5 ms</a:t>
              </a:r>
              <a:endParaRPr lang="en-AU" sz="800" dirty="0">
                <a:latin typeface="Arial Narrow" pitchFamily="34" charset="0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1816646" y="2310780"/>
            <a:ext cx="7200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1" name="Rectangle 40"/>
          <p:cNvSpPr/>
          <p:nvPr/>
        </p:nvSpPr>
        <p:spPr>
          <a:xfrm>
            <a:off x="683568" y="2310780"/>
            <a:ext cx="7200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2" name="Rectangle 41"/>
          <p:cNvSpPr/>
          <p:nvPr/>
        </p:nvSpPr>
        <p:spPr>
          <a:xfrm>
            <a:off x="670868" y="1222152"/>
            <a:ext cx="7200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Rectangle 42"/>
          <p:cNvSpPr/>
          <p:nvPr/>
        </p:nvSpPr>
        <p:spPr>
          <a:xfrm>
            <a:off x="1822996" y="1215802"/>
            <a:ext cx="72008" cy="144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10" cstate="print"/>
          <a:srcRect l="75451" t="7913" r="9755" b="69276"/>
          <a:stretch>
            <a:fillRect/>
          </a:stretch>
        </p:blipFill>
        <p:spPr bwMode="auto">
          <a:xfrm>
            <a:off x="4860031" y="476672"/>
            <a:ext cx="529021" cy="648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3" descr="E:\PhD\reviews and LaTeX\Picture1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762500" y="1931988"/>
            <a:ext cx="5407025" cy="4602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Matlab\whiteNoise\WhiteNoiseFigures\ThresholdAnalysis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4420" y="1613560"/>
            <a:ext cx="2652542" cy="2160000"/>
          </a:xfrm>
          <a:prstGeom prst="rect">
            <a:avLst/>
          </a:prstGeom>
          <a:noFill/>
        </p:spPr>
      </p:pic>
      <p:pic>
        <p:nvPicPr>
          <p:cNvPr id="2053" name="Picture 5" descr="E:\Matlab\whiteNoise\WhiteNoiseFigures\ThresholdAnalysis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37440" y="1628800"/>
            <a:ext cx="2718735" cy="2160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611560" y="1628800"/>
            <a:ext cx="3242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a)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19871" y="1628800"/>
            <a:ext cx="3600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b)</a:t>
            </a:r>
            <a:endParaRPr lang="en-AU" sz="1200" dirty="0">
              <a:latin typeface="Arial Narrow" pitchFamily="34" charset="0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702728" y="2800360"/>
            <a:ext cx="0" cy="720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154208" y="2884180"/>
            <a:ext cx="0" cy="6480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5" descr="E:\Matlab\whiteNoise\WhiteNoiseFigures\ThresholdAnalysis3_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43608" y="1818536"/>
            <a:ext cx="432048" cy="318351"/>
          </a:xfrm>
          <a:prstGeom prst="rect">
            <a:avLst/>
          </a:prstGeom>
          <a:noFill/>
        </p:spPr>
      </p:pic>
      <p:pic>
        <p:nvPicPr>
          <p:cNvPr id="3" name="Picture 6" descr="E:\PhD\reviews and LaTeX\Picture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2924944"/>
            <a:ext cx="5559425" cy="2187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100" name="Picture 4" descr="E:\PhD\data analysis\images\C1.png"/>
          <p:cNvPicPr>
            <a:picLocks noChangeAspect="1" noChangeArrowheads="1"/>
          </p:cNvPicPr>
          <p:nvPr/>
        </p:nvPicPr>
        <p:blipFill>
          <a:blip r:embed="rId3" cstate="print"/>
          <a:srcRect l="46172" r="44625"/>
          <a:stretch>
            <a:fillRect/>
          </a:stretch>
        </p:blipFill>
        <p:spPr bwMode="auto">
          <a:xfrm rot="16200000">
            <a:off x="2849376" y="3435168"/>
            <a:ext cx="924368" cy="5400000"/>
          </a:xfrm>
          <a:prstGeom prst="rect">
            <a:avLst/>
          </a:prstGeom>
          <a:noFill/>
        </p:spPr>
      </p:pic>
      <p:pic>
        <p:nvPicPr>
          <p:cNvPr id="4102" name="Picture 6" descr="E:\PhD\data analysis\images\C1_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grpSp>
        <p:nvGrpSpPr>
          <p:cNvPr id="5" name="Group 4"/>
          <p:cNvGrpSpPr/>
          <p:nvPr/>
        </p:nvGrpSpPr>
        <p:grpSpPr>
          <a:xfrm>
            <a:off x="5076056" y="6058996"/>
            <a:ext cx="144016" cy="312905"/>
            <a:chOff x="5580112" y="6093296"/>
            <a:chExt cx="144016" cy="31290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709839" y="6093296"/>
              <a:ext cx="0" cy="30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5580112" y="6406201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L:\Matlab\whiteNoise\WhiteNoiseFigures\PowerThreshol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980728"/>
            <a:ext cx="3765083" cy="2880000"/>
          </a:xfrm>
          <a:prstGeom prst="rect">
            <a:avLst/>
          </a:prstGeom>
          <a:noFill/>
        </p:spPr>
      </p:pic>
      <p:pic>
        <p:nvPicPr>
          <p:cNvPr id="5" name="Picture 3" descr="L:\Matlab\whiteNoise\WhiteNoiseFigures\singleVsW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2187" y="980728"/>
            <a:ext cx="3765084" cy="2880000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 cstate="print"/>
          <a:srcRect l="23150" t="2888" r="42449" b="73008"/>
          <a:stretch>
            <a:fillRect/>
          </a:stretch>
        </p:blipFill>
        <p:spPr bwMode="auto">
          <a:xfrm>
            <a:off x="4561148" y="1128518"/>
            <a:ext cx="1140547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4067944" y="1052736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b)</a:t>
            </a:r>
            <a:endParaRPr lang="en-AU" sz="1400" dirty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37741" y="1052736"/>
            <a:ext cx="360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400" dirty="0" smtClean="0">
                <a:latin typeface="Arial Narrow" pitchFamily="34" charset="0"/>
              </a:rPr>
              <a:t>a)</a:t>
            </a:r>
            <a:endParaRPr lang="en-AU" sz="1400" dirty="0">
              <a:latin typeface="Arial Narrow" pitchFamily="34" charset="0"/>
            </a:endParaRPr>
          </a:p>
        </p:txBody>
      </p:sp>
      <p:pic>
        <p:nvPicPr>
          <p:cNvPr id="2050" name="Picture 2" descr="L:\PhD\reviews and LaTeX\Picture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560" y="3573016"/>
            <a:ext cx="7620000" cy="28892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7376" r="78344" b="74249"/>
          <a:stretch>
            <a:fillRect/>
          </a:stretch>
        </p:blipFill>
        <p:spPr bwMode="auto">
          <a:xfrm>
            <a:off x="467544" y="404664"/>
            <a:ext cx="720080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28875" r="79329" b="55375"/>
          <a:stretch>
            <a:fillRect/>
          </a:stretch>
        </p:blipFill>
        <p:spPr bwMode="auto">
          <a:xfrm>
            <a:off x="539552" y="1844824"/>
            <a:ext cx="648072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49874" r="79329" b="31751"/>
          <a:stretch>
            <a:fillRect/>
          </a:stretch>
        </p:blipFill>
        <p:spPr bwMode="auto">
          <a:xfrm>
            <a:off x="611560" y="2924944"/>
            <a:ext cx="64807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2" cstate="print"/>
          <a:srcRect l="11812" t="73499" r="78344" b="10751"/>
          <a:stretch>
            <a:fillRect/>
          </a:stretch>
        </p:blipFill>
        <p:spPr bwMode="auto">
          <a:xfrm>
            <a:off x="611560" y="4293096"/>
            <a:ext cx="72008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2" cstate="print"/>
          <a:srcRect l="27562" t="10500" r="63579" b="79000"/>
          <a:stretch>
            <a:fillRect/>
          </a:stretch>
        </p:blipFill>
        <p:spPr bwMode="auto">
          <a:xfrm>
            <a:off x="1475656" y="404664"/>
            <a:ext cx="64807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/>
          <a:srcRect l="28546" t="30187" r="63579" b="55376"/>
          <a:stretch>
            <a:fillRect/>
          </a:stretch>
        </p:blipFill>
        <p:spPr bwMode="auto">
          <a:xfrm>
            <a:off x="1547664" y="1484784"/>
            <a:ext cx="57606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 l="27562" t="52499" r="62594" b="34376"/>
          <a:stretch>
            <a:fillRect/>
          </a:stretch>
        </p:blipFill>
        <p:spPr bwMode="auto">
          <a:xfrm>
            <a:off x="1475656" y="2636912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 l="26578" t="73499" r="63578" b="14689"/>
          <a:stretch>
            <a:fillRect/>
          </a:stretch>
        </p:blipFill>
        <p:spPr bwMode="auto">
          <a:xfrm>
            <a:off x="1475656" y="3861048"/>
            <a:ext cx="720080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2" cstate="print"/>
          <a:srcRect l="45281" t="6562" r="46844" b="73751"/>
          <a:stretch>
            <a:fillRect/>
          </a:stretch>
        </p:blipFill>
        <p:spPr bwMode="auto">
          <a:xfrm>
            <a:off x="2699792" y="188640"/>
            <a:ext cx="57606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2" cstate="print"/>
          <a:srcRect l="43312" t="28875" r="45860" b="55375"/>
          <a:stretch>
            <a:fillRect/>
          </a:stretch>
        </p:blipFill>
        <p:spPr bwMode="auto">
          <a:xfrm>
            <a:off x="2555776" y="1412776"/>
            <a:ext cx="792088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2" cstate="print"/>
          <a:srcRect l="43312" t="51187" r="45860" b="31751"/>
          <a:stretch>
            <a:fillRect/>
          </a:stretch>
        </p:blipFill>
        <p:spPr bwMode="auto">
          <a:xfrm>
            <a:off x="2555776" y="2636912"/>
            <a:ext cx="792088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2" cstate="print"/>
          <a:srcRect l="44296" t="73499" r="46845" b="13376"/>
          <a:stretch>
            <a:fillRect/>
          </a:stretch>
        </p:blipFill>
        <p:spPr bwMode="auto">
          <a:xfrm>
            <a:off x="2627784" y="3861048"/>
            <a:ext cx="648072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2" cstate="print"/>
          <a:srcRect l="60046" t="7875" r="30110" b="77688"/>
          <a:stretch>
            <a:fillRect/>
          </a:stretch>
        </p:blipFill>
        <p:spPr bwMode="auto">
          <a:xfrm>
            <a:off x="3779912" y="260648"/>
            <a:ext cx="72008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2" cstate="print"/>
          <a:srcRect l="61030" t="27562" r="30111" b="55376"/>
          <a:stretch>
            <a:fillRect/>
          </a:stretch>
        </p:blipFill>
        <p:spPr bwMode="auto">
          <a:xfrm>
            <a:off x="3851920" y="1268760"/>
            <a:ext cx="64807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 cstate="print"/>
          <a:srcRect l="61030" t="49874" r="30111" b="33064"/>
          <a:stretch>
            <a:fillRect/>
          </a:stretch>
        </p:blipFill>
        <p:spPr bwMode="auto">
          <a:xfrm>
            <a:off x="3851920" y="2564904"/>
            <a:ext cx="648072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2" cstate="print"/>
          <a:srcRect l="61030" t="74811" r="31095" b="13376"/>
          <a:stretch>
            <a:fillRect/>
          </a:stretch>
        </p:blipFill>
        <p:spPr bwMode="auto">
          <a:xfrm>
            <a:off x="3851920" y="3933056"/>
            <a:ext cx="576064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2" cstate="print"/>
          <a:srcRect l="76780" t="5250" r="15345" b="73750"/>
          <a:stretch>
            <a:fillRect/>
          </a:stretch>
        </p:blipFill>
        <p:spPr bwMode="auto">
          <a:xfrm>
            <a:off x="5004048" y="116632"/>
            <a:ext cx="576064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 cstate="print"/>
          <a:srcRect l="75796" t="27562" r="14360" b="52751"/>
          <a:stretch>
            <a:fillRect/>
          </a:stretch>
        </p:blipFill>
        <p:spPr bwMode="auto">
          <a:xfrm>
            <a:off x="4932040" y="1268760"/>
            <a:ext cx="720080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2"/>
          <p:cNvPicPr>
            <a:picLocks noChangeAspect="1" noChangeArrowheads="1"/>
          </p:cNvPicPr>
          <p:nvPr/>
        </p:nvPicPr>
        <p:blipFill>
          <a:blip r:embed="rId2" cstate="print"/>
          <a:srcRect l="77765" t="53812" r="14360" b="33063"/>
          <a:stretch>
            <a:fillRect/>
          </a:stretch>
        </p:blipFill>
        <p:spPr bwMode="auto">
          <a:xfrm>
            <a:off x="5076056" y="2780928"/>
            <a:ext cx="576064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2" cstate="print"/>
          <a:srcRect l="75796" t="73499" r="14360" b="13376"/>
          <a:stretch>
            <a:fillRect/>
          </a:stretch>
        </p:blipFill>
        <p:spPr bwMode="auto">
          <a:xfrm>
            <a:off x="4932040" y="3861048"/>
            <a:ext cx="720080" cy="720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100" name="Picture 4" descr="E:\PhD\data analysis\images\C1.png"/>
          <p:cNvPicPr>
            <a:picLocks noChangeAspect="1" noChangeArrowheads="1"/>
          </p:cNvPicPr>
          <p:nvPr/>
        </p:nvPicPr>
        <p:blipFill>
          <a:blip r:embed="rId3" cstate="print"/>
          <a:srcRect l="46172" r="44625"/>
          <a:stretch>
            <a:fillRect/>
          </a:stretch>
        </p:blipFill>
        <p:spPr bwMode="auto">
          <a:xfrm rot="16200000">
            <a:off x="2849376" y="3435168"/>
            <a:ext cx="924368" cy="5400000"/>
          </a:xfrm>
          <a:prstGeom prst="rect">
            <a:avLst/>
          </a:prstGeom>
          <a:noFill/>
        </p:spPr>
      </p:pic>
      <p:pic>
        <p:nvPicPr>
          <p:cNvPr id="4102" name="Picture 6" descr="E:\PhD\data analysis\images\C1_z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5076056" y="6058996"/>
            <a:ext cx="144016" cy="312905"/>
            <a:chOff x="5580112" y="6093296"/>
            <a:chExt cx="144016" cy="31290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709839" y="6093296"/>
              <a:ext cx="0" cy="30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5580112" y="6406201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:\PhD\data analysis\images\C2_z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5124" name="Picture 4" descr="E:\PhD\data analysis\images\C2.tif"/>
          <p:cNvPicPr>
            <a:picLocks noChangeAspect="1" noChangeArrowheads="1"/>
          </p:cNvPicPr>
          <p:nvPr/>
        </p:nvPicPr>
        <p:blipFill>
          <a:blip r:embed="rId4" cstate="print"/>
          <a:srcRect t="36915" b="35082"/>
          <a:stretch>
            <a:fillRect/>
          </a:stretch>
        </p:blipFill>
        <p:spPr bwMode="auto">
          <a:xfrm>
            <a:off x="611560" y="5589240"/>
            <a:ext cx="5400000" cy="1440160"/>
          </a:xfrm>
          <a:prstGeom prst="rect">
            <a:avLst/>
          </a:prstGeom>
          <a:noFill/>
        </p:spPr>
      </p:pic>
      <p:grpSp>
        <p:nvGrpSpPr>
          <p:cNvPr id="2" name="Group 12"/>
          <p:cNvGrpSpPr/>
          <p:nvPr/>
        </p:nvGrpSpPr>
        <p:grpSpPr>
          <a:xfrm>
            <a:off x="5076056" y="6198645"/>
            <a:ext cx="144016" cy="234000"/>
            <a:chOff x="5580112" y="6093296"/>
            <a:chExt cx="144016" cy="234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23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5580112" y="6305007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46" name="Picture 2" descr="E:\PhD\data analysis\images\C3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7232"/>
            <a:ext cx="5400000" cy="5400000"/>
          </a:xfrm>
          <a:prstGeom prst="rect">
            <a:avLst/>
          </a:prstGeom>
          <a:noFill/>
        </p:spPr>
      </p:pic>
      <p:pic>
        <p:nvPicPr>
          <p:cNvPr id="6148" name="Picture 4" descr="E:\PhD\data analysis\images\C3.tif"/>
          <p:cNvPicPr>
            <a:picLocks noChangeAspect="1" noChangeArrowheads="1"/>
          </p:cNvPicPr>
          <p:nvPr/>
        </p:nvPicPr>
        <p:blipFill>
          <a:blip r:embed="rId4" cstate="print"/>
          <a:srcRect l="42201" r="41797"/>
          <a:stretch>
            <a:fillRect/>
          </a:stretch>
        </p:blipFill>
        <p:spPr bwMode="auto">
          <a:xfrm rot="16200000">
            <a:off x="2807504" y="3393295"/>
            <a:ext cx="1008112" cy="54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 descr="E:\PhD\data analysis\images\C7_ON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4099" name="Picture 3" descr="E:\PhD\data analysis\images\C7_ON.tif"/>
          <p:cNvPicPr>
            <a:picLocks noChangeAspect="1" noChangeArrowheads="1"/>
          </p:cNvPicPr>
          <p:nvPr/>
        </p:nvPicPr>
        <p:blipFill>
          <a:blip r:embed="rId4" cstate="print"/>
          <a:srcRect t="46165" b="40500"/>
          <a:stretch>
            <a:fillRect/>
          </a:stretch>
        </p:blipFill>
        <p:spPr bwMode="auto">
          <a:xfrm>
            <a:off x="611559" y="5661248"/>
            <a:ext cx="5400000" cy="1080120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5220072" y="6010525"/>
            <a:ext cx="144016" cy="297671"/>
            <a:chOff x="5580112" y="6093296"/>
            <a:chExt cx="144016" cy="2976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288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390967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" name="Group 6"/>
          <p:cNvGrpSpPr/>
          <p:nvPr/>
        </p:nvGrpSpPr>
        <p:grpSpPr>
          <a:xfrm>
            <a:off x="5220072" y="6010525"/>
            <a:ext cx="144016" cy="297671"/>
            <a:chOff x="5580112" y="6093296"/>
            <a:chExt cx="144016" cy="29767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288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390967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0" name="Picture 2" descr="E:\PhD\data analysis\images\C10_ON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74252"/>
            <a:ext cx="5400000" cy="5400000"/>
          </a:xfrm>
          <a:prstGeom prst="rect">
            <a:avLst/>
          </a:prstGeom>
          <a:noFill/>
        </p:spPr>
      </p:pic>
      <p:pic>
        <p:nvPicPr>
          <p:cNvPr id="7171" name="Picture 3" descr="E:\PhD\data analysis\images\C10_ON.tif"/>
          <p:cNvPicPr>
            <a:picLocks noChangeAspect="1" noChangeArrowheads="1"/>
          </p:cNvPicPr>
          <p:nvPr/>
        </p:nvPicPr>
        <p:blipFill>
          <a:blip r:embed="rId4" cstate="print"/>
          <a:srcRect t="44759" b="44231"/>
          <a:stretch>
            <a:fillRect/>
          </a:stretch>
        </p:blipFill>
        <p:spPr bwMode="auto">
          <a:xfrm>
            <a:off x="612160" y="5661248"/>
            <a:ext cx="5400000" cy="864096"/>
          </a:xfrm>
          <a:prstGeom prst="rect">
            <a:avLst/>
          </a:prstGeom>
          <a:noFill/>
        </p:spPr>
      </p:pic>
      <p:grpSp>
        <p:nvGrpSpPr>
          <p:cNvPr id="3" name="Group 11"/>
          <p:cNvGrpSpPr/>
          <p:nvPr/>
        </p:nvGrpSpPr>
        <p:grpSpPr>
          <a:xfrm>
            <a:off x="4788024" y="5939641"/>
            <a:ext cx="144016" cy="270000"/>
            <a:chOff x="5580112" y="6093296"/>
            <a:chExt cx="144016" cy="2700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5709839" y="6093296"/>
              <a:ext cx="0" cy="27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5580112" y="6361939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170" name="Picture 2" descr="E:\PhD\data analysis\images\c4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7171" name="Picture 3" descr="E:\PhD\data analysis\images\c4.tif"/>
          <p:cNvPicPr>
            <a:picLocks noChangeAspect="1" noChangeArrowheads="1"/>
          </p:cNvPicPr>
          <p:nvPr/>
        </p:nvPicPr>
        <p:blipFill>
          <a:blip r:embed="rId4" cstate="print"/>
          <a:srcRect l="42660" r="42672"/>
          <a:stretch>
            <a:fillRect/>
          </a:stretch>
        </p:blipFill>
        <p:spPr bwMode="auto">
          <a:xfrm rot="16200000">
            <a:off x="2699492" y="3545932"/>
            <a:ext cx="1224136" cy="5400000"/>
          </a:xfrm>
          <a:prstGeom prst="rect">
            <a:avLst/>
          </a:prstGeom>
          <a:noFill/>
        </p:spPr>
      </p:pic>
      <p:grpSp>
        <p:nvGrpSpPr>
          <p:cNvPr id="2" name="Group 4"/>
          <p:cNvGrpSpPr/>
          <p:nvPr/>
        </p:nvGrpSpPr>
        <p:grpSpPr>
          <a:xfrm>
            <a:off x="5623654" y="6010525"/>
            <a:ext cx="144016" cy="297671"/>
            <a:chOff x="5580112" y="6093296"/>
            <a:chExt cx="144016" cy="297671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709839" y="6093296"/>
              <a:ext cx="0" cy="288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5580112" y="6390967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050" name="Picture 2" descr="E:\PhD\data analysis\images\C5_off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2051" name="Picture 3" descr="E:\PhD\data analysis\images\C5_off.tif"/>
          <p:cNvPicPr>
            <a:picLocks noChangeAspect="1" noChangeArrowheads="1"/>
          </p:cNvPicPr>
          <p:nvPr/>
        </p:nvPicPr>
        <p:blipFill>
          <a:blip r:embed="rId4" cstate="print"/>
          <a:srcRect t="44005" b="44817"/>
          <a:stretch>
            <a:fillRect/>
          </a:stretch>
        </p:blipFill>
        <p:spPr bwMode="auto">
          <a:xfrm>
            <a:off x="611560" y="5661248"/>
            <a:ext cx="5400000" cy="1196752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5623654" y="6083095"/>
            <a:ext cx="144016" cy="306000"/>
            <a:chOff x="5580112" y="6093296"/>
            <a:chExt cx="144016" cy="306000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306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391529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3074" name="Picture 2" descr="E:\PhD\data analysis\images\C6_off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3075" name="Picture 3" descr="E:\PhD\data analysis\images\C6_off.tif"/>
          <p:cNvPicPr>
            <a:picLocks noChangeAspect="1" noChangeArrowheads="1"/>
          </p:cNvPicPr>
          <p:nvPr/>
        </p:nvPicPr>
        <p:blipFill>
          <a:blip r:embed="rId4" cstate="print"/>
          <a:srcRect t="44005" b="45327"/>
          <a:stretch>
            <a:fillRect/>
          </a:stretch>
        </p:blipFill>
        <p:spPr bwMode="auto">
          <a:xfrm>
            <a:off x="611560" y="5733256"/>
            <a:ext cx="5400000" cy="868315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5623654" y="6083095"/>
            <a:ext cx="144016" cy="428297"/>
            <a:chOff x="5580112" y="6093296"/>
            <a:chExt cx="144016" cy="428297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41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521593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5122" name="Picture 2" descr="E:\PhD\data analysis\images\C8_OFF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4624"/>
            <a:ext cx="5400000" cy="5400000"/>
          </a:xfrm>
          <a:prstGeom prst="rect">
            <a:avLst/>
          </a:prstGeom>
          <a:noFill/>
        </p:spPr>
      </p:pic>
      <p:pic>
        <p:nvPicPr>
          <p:cNvPr id="5123" name="Picture 3" descr="E:\PhD\data analysis\images\C8_OFF.tif"/>
          <p:cNvPicPr>
            <a:picLocks noChangeAspect="1" noChangeArrowheads="1"/>
          </p:cNvPicPr>
          <p:nvPr/>
        </p:nvPicPr>
        <p:blipFill>
          <a:blip r:embed="rId4" cstate="print"/>
          <a:srcRect t="42218" b="41950"/>
          <a:stretch>
            <a:fillRect/>
          </a:stretch>
        </p:blipFill>
        <p:spPr bwMode="auto">
          <a:xfrm>
            <a:off x="611560" y="5589240"/>
            <a:ext cx="5400000" cy="1080120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4860032" y="5891786"/>
            <a:ext cx="144016" cy="370241"/>
            <a:chOff x="5580112" y="6093296"/>
            <a:chExt cx="144016" cy="37024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360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463537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11560" y="5445224"/>
            <a:ext cx="540000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146" name="Picture 2" descr="E:\PhD\data analysis\images\C9_OFF_z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116632"/>
            <a:ext cx="5400000" cy="5400000"/>
          </a:xfrm>
          <a:prstGeom prst="rect">
            <a:avLst/>
          </a:prstGeom>
          <a:noFill/>
        </p:spPr>
      </p:pic>
      <p:pic>
        <p:nvPicPr>
          <p:cNvPr id="6147" name="Picture 3" descr="E:\PhD\data analysis\images\C9_off.tif"/>
          <p:cNvPicPr>
            <a:picLocks noChangeAspect="1" noChangeArrowheads="1"/>
          </p:cNvPicPr>
          <p:nvPr/>
        </p:nvPicPr>
        <p:blipFill>
          <a:blip r:embed="rId4" cstate="print"/>
          <a:srcRect t="43749" b="44320"/>
          <a:stretch>
            <a:fillRect/>
          </a:stretch>
        </p:blipFill>
        <p:spPr bwMode="auto">
          <a:xfrm>
            <a:off x="611560" y="5661248"/>
            <a:ext cx="5400000" cy="1008112"/>
          </a:xfrm>
          <a:prstGeom prst="rect">
            <a:avLst/>
          </a:prstGeom>
          <a:noFill/>
        </p:spPr>
      </p:pic>
      <p:grpSp>
        <p:nvGrpSpPr>
          <p:cNvPr id="2" name="Group 6"/>
          <p:cNvGrpSpPr/>
          <p:nvPr/>
        </p:nvGrpSpPr>
        <p:grpSpPr>
          <a:xfrm>
            <a:off x="5220072" y="5982621"/>
            <a:ext cx="144016" cy="326699"/>
            <a:chOff x="5580112" y="6093296"/>
            <a:chExt cx="144016" cy="326699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709839" y="6093296"/>
              <a:ext cx="0" cy="32400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5580112" y="6093296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5580112" y="6419995"/>
              <a:ext cx="144016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PhD\reviews and LaTeX\Picture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556792"/>
            <a:ext cx="3940427" cy="3816424"/>
          </a:xfrm>
          <a:prstGeom prst="rect">
            <a:avLst/>
          </a:prstGeom>
          <a:noFill/>
        </p:spPr>
      </p:pic>
      <p:pic>
        <p:nvPicPr>
          <p:cNvPr id="3076" name="Picture 4" descr="E:\Matlab\whiteNoise\WhiteNoiseFigures\ElectrodePulses1.png"/>
          <p:cNvPicPr>
            <a:picLocks noChangeAspect="1" noChangeArrowheads="1"/>
          </p:cNvPicPr>
          <p:nvPr/>
        </p:nvPicPr>
        <p:blipFill>
          <a:blip r:embed="rId3" cstate="print"/>
          <a:srcRect l="4687" t="5913" r="8612" b="951"/>
          <a:stretch>
            <a:fillRect/>
          </a:stretch>
        </p:blipFill>
        <p:spPr bwMode="auto">
          <a:xfrm>
            <a:off x="4211960" y="1556792"/>
            <a:ext cx="4736526" cy="4032448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51520" y="134076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a)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11960" y="1340768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b)</a:t>
            </a:r>
            <a:endParaRPr lang="en-AU" sz="1600" dirty="0">
              <a:latin typeface="Arial Narrow" pitchFamily="34" charset="0"/>
            </a:endParaRPr>
          </a:p>
        </p:txBody>
      </p:sp>
      <p:pic>
        <p:nvPicPr>
          <p:cNvPr id="3077" name="Picture 5" descr="E:\PhD\reviews and LaTeX\Pictur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5913" y="4235450"/>
            <a:ext cx="8740775" cy="4273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L:\Matlab\whiteNoise\WhiteNoiseFigures\ElectrodePulse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260648"/>
            <a:ext cx="3012402" cy="2304256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38042" y="374467"/>
            <a:ext cx="437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smtClean="0">
                <a:latin typeface="Arial Narrow" pitchFamily="34" charset="0"/>
              </a:rPr>
              <a:t>b)</a:t>
            </a:r>
            <a:endParaRPr lang="en-AU" sz="1000" dirty="0">
              <a:latin typeface="Arial Narrow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9512" y="374467"/>
            <a:ext cx="4378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dirty="0" smtClean="0">
                <a:latin typeface="Arial Narrow" pitchFamily="34" charset="0"/>
              </a:rPr>
              <a:t>a)</a:t>
            </a:r>
            <a:endParaRPr lang="en-AU" sz="1000" dirty="0">
              <a:latin typeface="Arial Narrow" pitchFamily="34" charset="0"/>
            </a:endParaRPr>
          </a:p>
        </p:txBody>
      </p:sp>
      <p:pic>
        <p:nvPicPr>
          <p:cNvPr id="16" name="Picture 2" descr="E:\PhD\reviews and LaTeX\Picture1.png"/>
          <p:cNvPicPr>
            <a:picLocks noChangeAspect="1" noChangeArrowheads="1"/>
          </p:cNvPicPr>
          <p:nvPr/>
        </p:nvPicPr>
        <p:blipFill>
          <a:blip r:embed="rId3" cstate="print"/>
          <a:srcRect l="17538" t="4770" r="1147" b="9406"/>
          <a:stretch>
            <a:fillRect/>
          </a:stretch>
        </p:blipFill>
        <p:spPr bwMode="auto">
          <a:xfrm>
            <a:off x="395536" y="332656"/>
            <a:ext cx="2334514" cy="2088232"/>
          </a:xfrm>
          <a:prstGeom prst="rect">
            <a:avLst/>
          </a:prstGeom>
          <a:noFill/>
        </p:spPr>
      </p:pic>
      <p:pic>
        <p:nvPicPr>
          <p:cNvPr id="3075" name="Picture 3" descr="L:\PhD\reviews and LaTeX\Picture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2924944"/>
            <a:ext cx="5692775" cy="231616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Matlab\whiteNoise\WhiteNoiseFigures\PCAproje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07904" y="1340768"/>
            <a:ext cx="3725196" cy="2952328"/>
          </a:xfrm>
          <a:prstGeom prst="rect">
            <a:avLst/>
          </a:prstGeom>
          <a:noFill/>
        </p:spPr>
      </p:pic>
      <p:cxnSp>
        <p:nvCxnSpPr>
          <p:cNvPr id="6" name="Straight Connector 5"/>
          <p:cNvCxnSpPr/>
          <p:nvPr/>
        </p:nvCxnSpPr>
        <p:spPr>
          <a:xfrm>
            <a:off x="1043608" y="2276872"/>
            <a:ext cx="26642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48370" y="3212976"/>
            <a:ext cx="2664296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331640" y="2060848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1331640" y="3109533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476000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620000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763688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908048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2052048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2195736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195736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2340096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484096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627784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2772144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2916144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3059832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3204192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3348192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491880" y="3109980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2052048" y="2056532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2195736" y="2056532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V="1">
            <a:off x="2195736" y="2056532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 flipV="1">
            <a:off x="2627784" y="2056532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V="1">
            <a:off x="3204192" y="2056532"/>
            <a:ext cx="0" cy="2160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627601" y="2026940"/>
            <a:ext cx="7537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Response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611560" y="2473846"/>
            <a:ext cx="462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Time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1560" y="2951232"/>
            <a:ext cx="7310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Stimuli </a:t>
            </a:r>
            <a:r>
              <a:rPr lang="en-AU" sz="1200" b="1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en-AU" sz="1200" b="1" baseline="-25000" dirty="0" smtClean="0">
                <a:latin typeface="Cambria Math" pitchFamily="18" charset="0"/>
                <a:ea typeface="Cambria Math" pitchFamily="18" charset="0"/>
              </a:rPr>
              <a:t>T</a:t>
            </a:r>
            <a:endParaRPr lang="en-AU" sz="1200" b="1" baseline="-25000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55" name="Straight Arrow Connector 54"/>
          <p:cNvCxnSpPr/>
          <p:nvPr/>
        </p:nvCxnSpPr>
        <p:spPr>
          <a:xfrm>
            <a:off x="683568" y="2708920"/>
            <a:ext cx="72008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123728" y="3841303"/>
            <a:ext cx="352982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latin typeface="Cambria Math" pitchFamily="18" charset="0"/>
                <a:ea typeface="Cambria Math" pitchFamily="18" charset="0"/>
              </a:rPr>
              <a:t>S</a:t>
            </a:r>
            <a:r>
              <a:rPr lang="en-AU" sz="1400" b="1" baseline="-25000" dirty="0" smtClean="0">
                <a:latin typeface="Cambria Math" pitchFamily="18" charset="0"/>
                <a:ea typeface="Cambria Math" pitchFamily="18" charset="0"/>
              </a:rPr>
              <a:t>D</a:t>
            </a:r>
            <a:endParaRPr lang="en-AU" sz="1400" b="1" baseline="-25000" dirty="0">
              <a:latin typeface="Cambria Math" pitchFamily="18" charset="0"/>
              <a:ea typeface="Cambria Math" pitchFamily="18" charset="0"/>
            </a:endParaRPr>
          </a:p>
        </p:txBody>
      </p:sp>
      <p:cxnSp>
        <p:nvCxnSpPr>
          <p:cNvPr id="58" name="Straight Arrow Connector 57"/>
          <p:cNvCxnSpPr>
            <a:endCxn id="56" idx="0"/>
          </p:cNvCxnSpPr>
          <p:nvPr/>
        </p:nvCxnSpPr>
        <p:spPr>
          <a:xfrm>
            <a:off x="1331640" y="3356992"/>
            <a:ext cx="968579" cy="484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endCxn id="56" idx="0"/>
          </p:cNvCxnSpPr>
          <p:nvPr/>
        </p:nvCxnSpPr>
        <p:spPr>
          <a:xfrm>
            <a:off x="2051720" y="3356992"/>
            <a:ext cx="248499" cy="484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56" idx="0"/>
          </p:cNvCxnSpPr>
          <p:nvPr/>
        </p:nvCxnSpPr>
        <p:spPr>
          <a:xfrm>
            <a:off x="2195736" y="3356992"/>
            <a:ext cx="104483" cy="484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endCxn id="56" idx="0"/>
          </p:cNvCxnSpPr>
          <p:nvPr/>
        </p:nvCxnSpPr>
        <p:spPr>
          <a:xfrm flipH="1">
            <a:off x="2300219" y="3356992"/>
            <a:ext cx="327565" cy="484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endCxn id="56" idx="0"/>
          </p:cNvCxnSpPr>
          <p:nvPr/>
        </p:nvCxnSpPr>
        <p:spPr>
          <a:xfrm flipH="1">
            <a:off x="2300219" y="3356992"/>
            <a:ext cx="903629" cy="4843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11560" y="1556792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a)</a:t>
            </a:r>
            <a:endParaRPr lang="en-AU" sz="1200" dirty="0">
              <a:latin typeface="Arial Narrow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779912" y="1556792"/>
            <a:ext cx="2968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 smtClean="0">
                <a:latin typeface="Arial Narrow" pitchFamily="34" charset="0"/>
              </a:rPr>
              <a:t>b)</a:t>
            </a:r>
            <a:endParaRPr lang="en-AU" sz="1200" dirty="0">
              <a:latin typeface="Arial Narrow" pitchFamily="34" charset="0"/>
            </a:endParaRPr>
          </a:p>
        </p:txBody>
      </p:sp>
      <p:pic>
        <p:nvPicPr>
          <p:cNvPr id="1027" name="Picture 3" descr="E:\PhD\reviews and LaTeX\Picture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2450" y="3881438"/>
            <a:ext cx="6832600" cy="29622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95736" y="3933056"/>
            <a:ext cx="7315200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2038" y="252413"/>
            <a:ext cx="7019925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L:\Matlab\whiteNoise\WhiteNoiseFigures\validation_Sept20_c1_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261008"/>
            <a:ext cx="3677075" cy="324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7544" y="54868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a)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170" y="548680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b)</a:t>
            </a:r>
            <a:endParaRPr lang="en-AU" sz="1600" dirty="0">
              <a:latin typeface="Arial Narrow" pitchFamily="34" charset="0"/>
            </a:endParaRPr>
          </a:p>
        </p:txBody>
      </p:sp>
      <p:pic>
        <p:nvPicPr>
          <p:cNvPr id="3" name="Picture 4" descr="L:\Matlab\whiteNoise\WhiteNoiseFigures\LLresponse_Sept30c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9285" y="3356992"/>
            <a:ext cx="3765083" cy="2880000"/>
          </a:xfrm>
          <a:prstGeom prst="rect">
            <a:avLst/>
          </a:prstGeom>
          <a:noFill/>
        </p:spPr>
      </p:pic>
      <p:pic>
        <p:nvPicPr>
          <p:cNvPr id="4101" name="Picture 5" descr="L:\Matlab\whiteNoise\WhiteNoiseFigures\LLresponse_Sept20c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6877" y="3356992"/>
            <a:ext cx="3765083" cy="2880000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67544" y="3522494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c)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0170" y="3522494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d)</a:t>
            </a:r>
            <a:endParaRPr lang="en-AU" sz="1600" dirty="0">
              <a:latin typeface="Arial Narrow" pitchFamily="34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6" cstate="print"/>
          <a:srcRect l="5626" t="12502" r="24992"/>
          <a:stretch>
            <a:fillRect/>
          </a:stretch>
        </p:blipFill>
        <p:spPr bwMode="auto">
          <a:xfrm>
            <a:off x="467544" y="764704"/>
            <a:ext cx="2664296" cy="251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Oval 18"/>
          <p:cNvSpPr/>
          <p:nvPr/>
        </p:nvSpPr>
        <p:spPr>
          <a:xfrm>
            <a:off x="1869608" y="1921594"/>
            <a:ext cx="67053" cy="67053"/>
          </a:xfrm>
          <a:prstGeom prst="ellipse">
            <a:avLst/>
          </a:prstGeom>
          <a:solidFill>
            <a:srgbClr val="31F927"/>
          </a:solidFill>
          <a:ln>
            <a:solidFill>
              <a:srgbClr val="31F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/>
          <a:srcRect l="79470"/>
          <a:stretch>
            <a:fillRect/>
          </a:stretch>
        </p:blipFill>
        <p:spPr bwMode="auto">
          <a:xfrm>
            <a:off x="3208955" y="764704"/>
            <a:ext cx="642965" cy="23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8" descr="L:\Matlab\whiteNoise\WhiteNoiseFigures\validation_Sept20_c1_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39952" y="-675096"/>
            <a:ext cx="3677075" cy="3240000"/>
          </a:xfrm>
          <a:prstGeom prst="rect">
            <a:avLst/>
          </a:prstGeom>
          <a:noFill/>
        </p:spPr>
      </p:pic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4" cstate="print"/>
          <a:srcRect l="5626" t="12502" r="24992"/>
          <a:stretch>
            <a:fillRect/>
          </a:stretch>
        </p:blipFill>
        <p:spPr bwMode="auto">
          <a:xfrm>
            <a:off x="467544" y="-171400"/>
            <a:ext cx="2664296" cy="2519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6" name="Oval 25"/>
          <p:cNvSpPr/>
          <p:nvPr/>
        </p:nvSpPr>
        <p:spPr>
          <a:xfrm>
            <a:off x="1869608" y="985490"/>
            <a:ext cx="67053" cy="67053"/>
          </a:xfrm>
          <a:prstGeom prst="ellipse">
            <a:avLst/>
          </a:prstGeom>
          <a:solidFill>
            <a:srgbClr val="31F927"/>
          </a:solidFill>
          <a:ln>
            <a:solidFill>
              <a:srgbClr val="31F9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 cstate="print"/>
          <a:srcRect l="79470"/>
          <a:stretch>
            <a:fillRect/>
          </a:stretch>
        </p:blipFill>
        <p:spPr bwMode="auto">
          <a:xfrm>
            <a:off x="3208955" y="-171400"/>
            <a:ext cx="642965" cy="234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8" descr="L:\Matlab\whiteNoise\WhiteNoiseFigures\SL_Sept30c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27252" y="2480196"/>
            <a:ext cx="3765083" cy="2880000"/>
          </a:xfrm>
          <a:prstGeom prst="rect">
            <a:avLst/>
          </a:prstGeom>
          <a:noFill/>
        </p:spPr>
      </p:pic>
      <p:pic>
        <p:nvPicPr>
          <p:cNvPr id="1031" name="Picture 7" descr="L:\Matlab\whiteNoise\WhiteNoiseFigures\SL_Sept20c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3636" y="2489024"/>
            <a:ext cx="3765083" cy="2880000"/>
          </a:xfrm>
          <a:prstGeom prst="rect">
            <a:avLst/>
          </a:prstGeom>
          <a:noFill/>
        </p:spPr>
      </p:pic>
      <p:pic>
        <p:nvPicPr>
          <p:cNvPr id="3" name="Picture 4" descr="L:\Matlab\whiteNoise\WhiteNoiseFigures\LLresponse_Sept30c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19285" y="5373536"/>
            <a:ext cx="3765083" cy="2880000"/>
          </a:xfrm>
          <a:prstGeom prst="rect">
            <a:avLst/>
          </a:prstGeom>
          <a:noFill/>
        </p:spPr>
      </p:pic>
      <p:pic>
        <p:nvPicPr>
          <p:cNvPr id="4101" name="Picture 5" descr="L:\Matlab\whiteNoise\WhiteNoiseFigures\LLresponse_Sept20c2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6877" y="5373536"/>
            <a:ext cx="3765083" cy="2880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467544" y="-459432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a)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0170" y="-459432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b)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544" y="2514382"/>
            <a:ext cx="325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c)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90170" y="2514382"/>
            <a:ext cx="333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600" dirty="0" smtClean="0">
                <a:latin typeface="Arial Narrow" pitchFamily="34" charset="0"/>
              </a:rPr>
              <a:t>d)</a:t>
            </a:r>
            <a:endParaRPr lang="en-AU" sz="1600" dirty="0">
              <a:latin typeface="Arial Narrow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1600" y="2708920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latin typeface="Arial Narrow" pitchFamily="34" charset="0"/>
              </a:rPr>
              <a:t>SL</a:t>
            </a:r>
            <a:endParaRPr lang="en-AU" sz="1400" b="1" dirty="0">
              <a:latin typeface="Arial Narrow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31830" y="2708920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latin typeface="Arial Narrow" pitchFamily="34" charset="0"/>
              </a:rPr>
              <a:t>SL</a:t>
            </a:r>
            <a:endParaRPr lang="en-AU" sz="1400" b="1" dirty="0">
              <a:latin typeface="Arial Narrow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71600" y="5569495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latin typeface="Arial Narrow" pitchFamily="34" charset="0"/>
              </a:rPr>
              <a:t>LL</a:t>
            </a:r>
            <a:endParaRPr lang="en-AU" sz="1400" b="1" dirty="0">
              <a:latin typeface="Arial Narrow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31830" y="5569495"/>
            <a:ext cx="372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b="1" dirty="0" smtClean="0">
                <a:latin typeface="Arial Narrow" pitchFamily="34" charset="0"/>
              </a:rPr>
              <a:t>LL</a:t>
            </a:r>
            <a:endParaRPr lang="en-AU" sz="1400" b="1" dirty="0">
              <a:latin typeface="Arial Narrow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895004" y="1675408"/>
            <a:ext cx="200095" cy="206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050" dirty="0" smtClean="0">
                <a:latin typeface="Arial Narrow" pitchFamily="34" charset="0"/>
              </a:rPr>
              <a:t>9</a:t>
            </a:r>
            <a:endParaRPr lang="en-AU" sz="1050" dirty="0">
              <a:latin typeface="Arial Narrow" pitchFamily="34" charset="0"/>
            </a:endParaRPr>
          </a:p>
        </p:txBody>
      </p:sp>
      <p:pic>
        <p:nvPicPr>
          <p:cNvPr id="5124" name="Picture 4" descr="L:\PhD\reviews and LaTeX\Picture1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395913" y="901700"/>
            <a:ext cx="7472362" cy="89423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L:\Matlab\whiteNoise\WhiteNoiseFigures\2dplot_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74158" y="1268760"/>
            <a:ext cx="4706354" cy="3600000"/>
          </a:xfrm>
          <a:prstGeom prst="rect">
            <a:avLst/>
          </a:prstGeom>
          <a:noFill/>
        </p:spPr>
      </p:pic>
      <p:pic>
        <p:nvPicPr>
          <p:cNvPr id="2052" name="Picture 4" descr="L:\Matlab\whiteNoise\WhiteNoiseFigures\TrainingModel_1.png"/>
          <p:cNvPicPr>
            <a:picLocks noChangeAspect="1" noChangeArrowheads="1"/>
          </p:cNvPicPr>
          <p:nvPr/>
        </p:nvPicPr>
        <p:blipFill>
          <a:blip r:embed="rId3" cstate="print"/>
          <a:srcRect l="3060" r="6669"/>
          <a:stretch>
            <a:fillRect/>
          </a:stretch>
        </p:blipFill>
        <p:spPr bwMode="auto">
          <a:xfrm>
            <a:off x="251520" y="1484784"/>
            <a:ext cx="4248472" cy="3600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23528" y="1556792"/>
            <a:ext cx="3257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smtClean="0">
                <a:latin typeface="Arial Narrow" pitchFamily="34" charset="0"/>
              </a:rPr>
              <a:t>a)</a:t>
            </a:r>
            <a:endParaRPr lang="en-AU" sz="1500" dirty="0">
              <a:latin typeface="Arial Narrow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18278" y="1556792"/>
            <a:ext cx="3257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500" dirty="0" smtClean="0">
                <a:latin typeface="Arial Narrow" pitchFamily="34" charset="0"/>
              </a:rPr>
              <a:t>b)</a:t>
            </a:r>
            <a:endParaRPr lang="en-AU" sz="1500" dirty="0">
              <a:latin typeface="Arial Narrow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8366</TotalTime>
  <Words>228</Words>
  <Application>Microsoft Office PowerPoint</Application>
  <PresentationFormat>On-screen Show (4:3)</PresentationFormat>
  <Paragraphs>149</Paragraphs>
  <Slides>29</Slides>
  <Notes>19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Matias</dc:creator>
  <cp:lastModifiedBy>matiasm</cp:lastModifiedBy>
  <cp:revision>833</cp:revision>
  <dcterms:created xsi:type="dcterms:W3CDTF">2014-12-17T11:48:20Z</dcterms:created>
  <dcterms:modified xsi:type="dcterms:W3CDTF">2015-12-03T06:56:44Z</dcterms:modified>
</cp:coreProperties>
</file>